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>
        <p:scale>
          <a:sx n="75" d="100"/>
          <a:sy n="75" d="100"/>
        </p:scale>
        <p:origin x="203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ACA76-0378-41AB-B6B2-E517945E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9C94B0-6F7D-4397-9D2E-F827087AA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7F4048-7375-4A17-AD8F-0950D7FF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DE41-737F-46F1-A94C-C28F47C10E2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4F0BFD-7CED-409C-B1D8-6A40C093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61E4D6-134E-4E55-8B0E-9FD74400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357-12E0-4942-A0F8-9B976DC25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2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A4BC3-70BC-4E2B-A301-2EA051B1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320941-3D9E-40C5-88C5-457E1716A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EC5BE-49E3-41D3-9545-F3DC176E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DE41-737F-46F1-A94C-C28F47C10E2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CE93F-4CF2-4856-BC1E-FD676251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6E38-5364-40B7-950B-7A47C9E5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357-12E0-4942-A0F8-9B976DC25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7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C0F1BA-CD9A-4E6A-975B-6596AF675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D26040-F5BC-44DB-8A45-E17C5C1A7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1C4726-4675-46F5-9BAD-CEAB0EAC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DE41-737F-46F1-A94C-C28F47C10E2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7EF6E-F33A-4C41-A1CC-A85BFF96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55D1A-18EE-4005-86D4-48D0B197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357-12E0-4942-A0F8-9B976DC25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4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7E6AE-B95E-4243-886F-8A85DC9E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D489FF-36DC-49B2-965D-1273CE0A7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F7FB4-9C13-49B4-B412-B31C907F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DE41-737F-46F1-A94C-C28F47C10E2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D4F030-719C-4904-BD6F-0B69861B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4B616C-5EA7-436A-B953-36E4C3FF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357-12E0-4942-A0F8-9B976DC25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3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9C321-3E54-4C05-8101-D9667DE6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148D4A-BC90-42CD-B097-B6EE8DA3B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EAB78-65BA-4286-89C5-028039E2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DE41-737F-46F1-A94C-C28F47C10E2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9771D-3BF0-4129-9F80-05A2BD8E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A1C530-8169-47B8-A479-864826D4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357-12E0-4942-A0F8-9B976DC25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5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E6467-6DFA-4EAA-8FB3-F716BF0B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0CE7B-9B92-46CC-99F0-68849953D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79D3B0-8792-47D5-A417-0044BA755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D6CC6F-18C9-4743-8572-B9BEFAC3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DE41-737F-46F1-A94C-C28F47C10E2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853BEF-A57A-48FB-BA42-D59E9A2A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962B0-386D-4FD3-9F05-9D5FE351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357-12E0-4942-A0F8-9B976DC25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2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B480A-E677-4188-A7AE-BD425BC3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B8F7D-C466-46C4-B960-FD18C1FC8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CD63C3-14AC-4532-9366-19BCBD34C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3A6933-7EBC-4756-A0A4-7C37F2275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BA5B0A-B92C-4685-8C2D-5FB85C063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DB9CB-9539-4F35-83C8-84F46925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DE41-737F-46F1-A94C-C28F47C10E2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A66FE5-E803-445E-8963-8A57EEA7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CB6BDD-1AB6-4B23-994D-D298DE8D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357-12E0-4942-A0F8-9B976DC25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7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2E682-AC7E-42A6-8245-A856ADD6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972D5F-C813-46C9-8791-98F104AF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DE41-737F-46F1-A94C-C28F47C10E2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95AA3E-E837-48AC-A124-6FEE44C5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A3AAFE-DC50-458E-91A7-47867F9D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357-12E0-4942-A0F8-9B976DC25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7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3A90D9-B6DA-475C-BDAC-45795774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DE41-737F-46F1-A94C-C28F47C10E2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8B9B61-406C-4B94-BE4A-BD007E90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5BE171-2E62-4B69-B1D9-3FC391A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357-12E0-4942-A0F8-9B976DC25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5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574DB-752E-4D94-9AE8-CE2807B6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39597-B924-4044-8E09-089FE95E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C1CF32-7191-4CC7-83A2-386CD876F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940A49-CDD0-4D93-ADD0-BE11ED5B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DE41-737F-46F1-A94C-C28F47C10E2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C940A8-9FA4-4382-BC53-87BCD479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040F4C-C2BF-4CBB-B000-87E13E4D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357-12E0-4942-A0F8-9B976DC25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2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F659D-5E35-4836-9DB1-0144609E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B205C3-EFF5-48B3-BF59-E6BD7A56C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3DE90D-F31F-42E5-AB07-F669B6EF2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5F6061-1FB2-43B1-A898-18BA500F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DE41-737F-46F1-A94C-C28F47C10E2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BDC4A4-D7BB-446F-BA48-CC08F7A4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D18263-8054-46E6-B22B-8059A94D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357-12E0-4942-A0F8-9B976DC25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2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E8C8D-055E-480C-BD91-9CD6DDBB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1B2D5-7A3D-4FB0-B21F-32E50F7B9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F38A4E-1815-42FA-AAF6-EA20498D5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DE41-737F-46F1-A94C-C28F47C10E2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EFB53-9399-4AB6-935A-51F6CAEFD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8239B4-326C-451B-A07C-13F11B51C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D357-12E0-4942-A0F8-9B976DC25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190075" y="1401916"/>
            <a:ext cx="11811850" cy="36399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5600" b="1" dirty="0">
                <a:latin typeface="Cambria" panose="02040503050406030204" pitchFamily="18" charset="0"/>
                <a:ea typeface="Cambria" panose="02040503050406030204" pitchFamily="18" charset="0"/>
              </a:rPr>
              <a:t>МЕТОДОЛОГИЧЕСКИЕ ОСНОВЫ КОМПЛЕКСНОЙ ДИАГНОСТИКИ ЭКОНОМИЧЕСКОЙ БЕЗОПАСНОСТИ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47013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05AB1C-95B4-46FD-B7A2-C2803DE5D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63" y="130090"/>
            <a:ext cx="6231274" cy="65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292231" y="254907"/>
            <a:ext cx="11811785" cy="616239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>
              <a:lnSpc>
                <a:spcPct val="15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Аналитические задачи комплексной диагностики:</a:t>
            </a:r>
          </a:p>
          <a:p>
            <a:pPr indent="355600" algn="l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оценка состояния хозяйственной системы в условиях ограниченной информации;</a:t>
            </a:r>
          </a:p>
          <a:p>
            <a:pPr indent="355600" algn="l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оценка режима функционирования, его эффективности и стабильности работы организации;</a:t>
            </a:r>
          </a:p>
          <a:p>
            <a:pPr indent="355600" algn="l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выявление факторов формирования результатов деятельности предприятия;</a:t>
            </a:r>
          </a:p>
          <a:p>
            <a:pPr indent="355600" algn="l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определение вариантов экономической динамики;</a:t>
            </a:r>
          </a:p>
          <a:p>
            <a:pPr indent="355600" algn="l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оценка последствий управленческих решений, связанных с динамикой и структурой производства, политикой цен, комплектацией с точки зрения эффективности производства, финансового состояния и платежеспособности организации.</a:t>
            </a:r>
          </a:p>
          <a:p>
            <a:pPr algn="just">
              <a:lnSpc>
                <a:spcPct val="150000"/>
              </a:lnSpc>
              <a:tabLst>
                <a:tab pos="472059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50000"/>
              </a:lnSpc>
              <a:spcBef>
                <a:spcPts val="0"/>
              </a:spcBef>
              <a:tabLst>
                <a:tab pos="723900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9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A5C951-56C5-410E-8E47-E7428F3CC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6" b="19074"/>
          <a:stretch/>
        </p:blipFill>
        <p:spPr>
          <a:xfrm>
            <a:off x="2280935" y="914396"/>
            <a:ext cx="7630129" cy="5651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8ED0EE-2068-45C9-8A79-EF2F440F3CF0}"/>
              </a:ext>
            </a:extLst>
          </p:cNvPr>
          <p:cNvSpPr txBox="1"/>
          <p:nvPr/>
        </p:nvSpPr>
        <p:spPr>
          <a:xfrm>
            <a:off x="355600" y="0"/>
            <a:ext cx="11836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Cambria" panose="02040503050406030204" pitchFamily="18" charset="0"/>
                <a:cs typeface="+mj-cs"/>
              </a:rPr>
              <a:t>Место анализа и диагностики в процессе принятия управленческих решений </a:t>
            </a:r>
          </a:p>
        </p:txBody>
      </p:sp>
    </p:spTree>
    <p:extLst>
      <p:ext uri="{BB962C8B-B14F-4D97-AF65-F5344CB8AC3E}">
        <p14:creationId xmlns:p14="http://schemas.microsoft.com/office/powerpoint/2010/main" val="416534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80215" y="762453"/>
            <a:ext cx="11811785" cy="53330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i="1" dirty="0">
                <a:latin typeface="Cambria" panose="02040503050406030204" pitchFamily="18" charset="0"/>
                <a:ea typeface="Calibri" panose="020F0502020204030204" pitchFamily="34" charset="0"/>
              </a:rPr>
              <a:t>Управленческая диагностика </a:t>
            </a: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– это исследовательская деятельность,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направленная на установление, анализ и оценку проблем повышения эффективности и развития систем менеджмента предприятия, а также выявление главных направлений их преодоления.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Алгоритм исследования организации управления:</a:t>
            </a:r>
          </a:p>
          <a:p>
            <a:pPr marL="457200" indent="-457200" algn="just">
              <a:lnSpc>
                <a:spcPct val="150000"/>
              </a:lnSpc>
              <a:buAutoNum type="arabicPeriod"/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Диагностика целевого блока.</a:t>
            </a:r>
          </a:p>
          <a:p>
            <a:pPr marL="457200" indent="-457200" algn="just">
              <a:lnSpc>
                <a:spcPct val="150000"/>
              </a:lnSpc>
              <a:buAutoNum type="arabicPeriod"/>
              <a:tabLst>
                <a:tab pos="533400" algn="l"/>
                <a:tab pos="4719638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Диагностика структурно-функционального блока.</a:t>
            </a:r>
          </a:p>
          <a:p>
            <a:pPr marL="457200" indent="-457200" algn="just">
              <a:lnSpc>
                <a:spcPct val="150000"/>
              </a:lnSpc>
              <a:buAutoNum type="arabicPeriod"/>
              <a:tabLst>
                <a:tab pos="533400" algn="l"/>
                <a:tab pos="4719638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Диагностика организационно-поведенческого блока.</a:t>
            </a:r>
          </a:p>
          <a:p>
            <a:pPr marL="457200" indent="-457200" algn="just">
              <a:lnSpc>
                <a:spcPct val="150000"/>
              </a:lnSpc>
              <a:buAutoNum type="arabicPeriod"/>
              <a:tabLst>
                <a:tab pos="533400" algn="l"/>
                <a:tab pos="4719638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Диагностика информационно-технологического блока.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50000"/>
              </a:lnSpc>
              <a:spcBef>
                <a:spcPts val="0"/>
              </a:spcBef>
              <a:tabLst>
                <a:tab pos="723900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8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190107" y="1778453"/>
            <a:ext cx="11811785" cy="30221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 А. Елисеева и А. А. Середкина: «Экономический потенциал предприятия – совокупность всех ресурсов и возможностей предприятия, с помощью которых осуществляется хозяйственная деятельность для удовлетворения потребностей общества на данный момент и в перспективе с учетом различных сценарных вариантов внешних и внутренних условий»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50000"/>
              </a:lnSpc>
              <a:spcBef>
                <a:spcPts val="0"/>
              </a:spcBef>
              <a:tabLst>
                <a:tab pos="723900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19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101207" y="844776"/>
            <a:ext cx="11811785" cy="51684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экономического потенциала предприятия:</a:t>
            </a: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- производственно-имущественный потенциал;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- кадровый потенциал;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- научно-технический (инновационный) потенциал;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- финансовый потенциал;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- коммерческий потенциал;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- инвестиционный потенциал;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- организационный потенциал.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50000"/>
              </a:lnSpc>
              <a:spcBef>
                <a:spcPts val="0"/>
              </a:spcBef>
              <a:tabLst>
                <a:tab pos="723900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97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101207" y="844776"/>
            <a:ext cx="11811785" cy="51684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 формы диагностики потенциала предприятия:</a:t>
            </a:r>
          </a:p>
          <a:p>
            <a:pPr marL="457200" indent="-12700" algn="just">
              <a:lnSpc>
                <a:spcPct val="150000"/>
              </a:lnSpc>
              <a:buAutoNum type="arabicPeriod"/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Аналитический метод.</a:t>
            </a:r>
          </a:p>
          <a:p>
            <a:pPr marL="457200" indent="-12700" algn="just">
              <a:lnSpc>
                <a:spcPct val="150000"/>
              </a:lnSpc>
              <a:buAutoNum type="arabicPeriod"/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Экспертный метод.</a:t>
            </a:r>
          </a:p>
          <a:p>
            <a:pPr marL="457200" indent="-12700" algn="just">
              <a:lnSpc>
                <a:spcPct val="150000"/>
              </a:lnSpc>
              <a:buAutoNum type="arabicPeriod"/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Балльный метод.</a:t>
            </a:r>
          </a:p>
          <a:p>
            <a:pPr marL="457200" indent="-12700" algn="just">
              <a:lnSpc>
                <a:spcPct val="150000"/>
              </a:lnSpc>
              <a:buAutoNum type="arabicPeriod"/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Рейтинговый сравнительный анализ.</a:t>
            </a:r>
          </a:p>
          <a:p>
            <a:pPr marL="457200" indent="-12700" algn="just">
              <a:lnSpc>
                <a:spcPct val="150000"/>
              </a:lnSpc>
              <a:buAutoNum type="arabicPeriod"/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Экономико-математическое моделировани</a:t>
            </a: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е.</a:t>
            </a:r>
            <a:endParaRPr lang="ru-RU" sz="2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12700" algn="just">
              <a:lnSpc>
                <a:spcPct val="150000"/>
              </a:lnSpc>
              <a:buAutoNum type="arabicPeriod"/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Машинное имитационное моделирование.</a:t>
            </a:r>
          </a:p>
          <a:p>
            <a:pPr marL="457200" indent="-12700" algn="just">
              <a:lnSpc>
                <a:spcPct val="150000"/>
              </a:lnSpc>
              <a:buAutoNum type="arabicPeriod"/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 Г</a:t>
            </a: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рафический метод.</a:t>
            </a:r>
          </a:p>
          <a:p>
            <a:pPr marL="457200" indent="-12700" algn="just">
              <a:lnSpc>
                <a:spcPct val="150000"/>
              </a:lnSpc>
              <a:buAutoNum type="arabicPeriod"/>
              <a:tabLst>
                <a:tab pos="472059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50000"/>
              </a:lnSpc>
              <a:spcBef>
                <a:spcPts val="0"/>
              </a:spcBef>
              <a:tabLst>
                <a:tab pos="723900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1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80215" y="762453"/>
            <a:ext cx="11506985" cy="35301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i="1" dirty="0">
                <a:latin typeface="Cambria" panose="02040503050406030204" pitchFamily="18" charset="0"/>
                <a:ea typeface="Calibri" panose="020F0502020204030204" pitchFamily="34" charset="0"/>
              </a:rPr>
              <a:t>Рейтинг </a:t>
            </a: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– это метод сравнительной оценки деятельности нескольких предприятий. В основе рейтинга лежит обобщающая характеристика по определенному признаку (признакам), что позволяет разместить предприятия в определенной последовательности по степени роста или снижения этого признака. Для составления рейтингов используют два основных метода – экспертный и аналитический.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7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0" y="54655"/>
            <a:ext cx="12075886" cy="674868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lnSpc>
                <a:spcPct val="150000"/>
              </a:lnSpc>
              <a:tabLst>
                <a:tab pos="4720590" algn="l"/>
              </a:tabLst>
            </a:pPr>
            <a:r>
              <a:rPr lang="ru-RU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Приемы финансовой диагностики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Горизонтальный анализ</a:t>
            </a: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– сравнение каждого показателя отчетности текущего периода с предыдущим периодом.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Вертикальный (структурный) анализ</a:t>
            </a: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– процентное отношение влияния разных факторов на конечный финансовый результат.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Анализ с помощью коэффициентов</a:t>
            </a: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– расчет отношений между отдельными финансовыми показателями деятельности предприятия.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Трендовый анализ</a:t>
            </a: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– сравнение показателей текущего и предыдущих периодов с определением тренда как тенденции их динамики развития, лишенной влияния индивидуальных особенностей сравниваемых периодов.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Сравнительный анализ</a:t>
            </a: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– внутрихозяйственный анализ сведенных показателей отчетности по отдельным видам деятельности, а также межхозяйственный анализ показателей предприятия по сравнению с конкурентами или среднеотраслевыми показателями.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Факторный анализ</a:t>
            </a: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– определение влияния отдельных факторов (причин) на результативный показатель деятельности предприятия.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tabLst>
                <a:tab pos="4720590" algn="l"/>
              </a:tabLst>
            </a:pPr>
            <a:r>
              <a:rPr lang="ru-RU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Методы финансовой диагностики</a:t>
            </a: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метод цепных подстановок, метод арифметических разниц, метод дисконтирования, метод простых и сложных процентов.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1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80215" y="508000"/>
            <a:ext cx="11506985" cy="595085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Кадровый потенциал – весь численный состав постоянных работников организации, обладающих необходимыми профессиональной подготовкой и квалификацией, а также личностными особенностями для возможного участия в производственном процессе.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Кадровый потенциал – это возможности определенной категории рабочих, специалистов, других групп работников, которые могут быть приведены в действие в процессе трудовой деятельности в соответствии с должностными обязанностями и поставленными перед обществом, регионом, коллективом целями на определенном этапе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6895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61737" y="1200150"/>
            <a:ext cx="11468525" cy="42735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4500" indent="-444500" algn="just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7239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Экономическая диагностика в системе управления организацией</a:t>
            </a:r>
          </a:p>
          <a:p>
            <a:pPr marL="444500" indent="-444500" algn="just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7239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Диагностика финансового потенциала организации</a:t>
            </a:r>
          </a:p>
          <a:p>
            <a:pPr marL="444500" indent="-444500" algn="just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7239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Диагностика кадрового потенциала организации</a:t>
            </a:r>
          </a:p>
          <a:p>
            <a:pPr marL="444500" indent="-444500" algn="just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7239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Диагностика производственного и коммерческого потенциала организации</a:t>
            </a:r>
          </a:p>
          <a:p>
            <a:pPr marL="444500" indent="-444500" algn="just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723900" algn="l"/>
              </a:tabLs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Диагностика внешнего потенциала организации</a:t>
            </a:r>
          </a:p>
          <a:p>
            <a:pPr marL="514350" indent="-514350" algn="l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5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80215" y="508000"/>
            <a:ext cx="11506985" cy="52106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Принципы управления кадровым потенциалом: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	соответствие трудового потенциала характеру, объему и сложности выполняемых трудовых функций и видов работ;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	обусловленность структуры трудового потенциала материально-вещественными факторами производства;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	эффективное использование трудового потенциала;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	создание условий для профессионально-квалификационного развития персонала, служебного продвижения и расширения профиля, умений и навыков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392355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8340B33-B032-41B8-9381-665842327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69199"/>
              </p:ext>
            </p:extLst>
          </p:nvPr>
        </p:nvGraphicFramePr>
        <p:xfrm>
          <a:off x="171450" y="582961"/>
          <a:ext cx="11849100" cy="5943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2439998088"/>
                    </a:ext>
                  </a:extLst>
                </a:gridCol>
                <a:gridCol w="9077325">
                  <a:extLst>
                    <a:ext uri="{9D8B030D-6E8A-4147-A177-3AD203B41FA5}">
                      <a16:colId xmlns:a16="http://schemas.microsoft.com/office/drawing/2014/main" val="1647101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Название метода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Краткая характеристика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2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Рейтинговый метод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Трудовой потенциал сотрудника рассматривается со стороны его способностей к труду, для этого создается определенная шкала с оценками, разработанная аудитором по специальным критериям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15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Парный метод сравнения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Трудовой потенциал одного сотрудника сопоставляют с такими же параметрами коллег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70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Поведенческий</a:t>
                      </a:r>
                    </a:p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метод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Основывается на рейтинговом методе, но определяются не подходящие характеристики, а рассматривается отсутствие отрицательных действий, девиантного поведения сотрудников, их стрессоустойчивость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9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Метод модели компетентности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Трудовой потенциал сотрудника находится при помощи модели компетентности. Эта модель показывает систему качеств работника, таких как интеллект, профессионализм, трудоспособность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6737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60EE09-C95B-4C85-A233-552FA8535CFE}"/>
              </a:ext>
            </a:extLst>
          </p:cNvPr>
          <p:cNvSpPr txBox="1"/>
          <p:nvPr/>
        </p:nvSpPr>
        <p:spPr>
          <a:xfrm>
            <a:off x="171450" y="52349"/>
            <a:ext cx="11715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Методы оценки трудового потенциала отдельных сотрудников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8139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8340B33-B032-41B8-9381-665842327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825607"/>
              </p:ext>
            </p:extLst>
          </p:nvPr>
        </p:nvGraphicFramePr>
        <p:xfrm>
          <a:off x="171450" y="582961"/>
          <a:ext cx="11849100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2439998088"/>
                    </a:ext>
                  </a:extLst>
                </a:gridCol>
                <a:gridCol w="9077325">
                  <a:extLst>
                    <a:ext uri="{9D8B030D-6E8A-4147-A177-3AD203B41FA5}">
                      <a16:colId xmlns:a16="http://schemas.microsoft.com/office/drawing/2014/main" val="1647101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Название метода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Краткая характеристика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2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Описательный</a:t>
                      </a:r>
                    </a:p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метод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Аудитор единолично рассматривает и расписывает как положительные, так и отри нательные качества сотрудника, которые нужны для описания его трудового потенциала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15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Метод</a:t>
                      </a:r>
                    </a:p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анкетирования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Трудовой потенциал сотрудника оценивается при помощи заполнения анкет, разработанных аудитором, в которых указываются как положительные, так и отрицательные качества сотрудников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7046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60EE09-C95B-4C85-A233-552FA8535CFE}"/>
              </a:ext>
            </a:extLst>
          </p:cNvPr>
          <p:cNvSpPr txBox="1"/>
          <p:nvPr/>
        </p:nvSpPr>
        <p:spPr>
          <a:xfrm>
            <a:off x="171450" y="52349"/>
            <a:ext cx="11715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Методы оценки трудового потенциала отдельных сотрудников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1288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80215" y="508001"/>
            <a:ext cx="11506985" cy="40513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Методы исследования элементов производственного потенциала: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 рейтинговый сравнительный анализ,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 факторный анализ,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 балльный метод,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 метод определения причинно-следственных связей,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 экономико-математическое моделирование,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 метод экспертных оценок.</a:t>
            </a:r>
          </a:p>
        </p:txBody>
      </p:sp>
    </p:spTree>
    <p:extLst>
      <p:ext uri="{BB962C8B-B14F-4D97-AF65-F5344CB8AC3E}">
        <p14:creationId xmlns:p14="http://schemas.microsoft.com/office/powerpoint/2010/main" val="2433698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344359-0096-4812-A78D-A7C9D53ED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84" y="0"/>
            <a:ext cx="8243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0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80215" y="508000"/>
            <a:ext cx="11506985" cy="59308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Коммерческий потенциал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– это совокупность потребительских свойств продукции, выраженная через способность предприятия привлекать новых потребителей и сохранять существующих.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Элементы коммерческого потенциала: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 объем реализации продукции по стоимости и в ассортименте;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 основных поставщиков сырья;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 основных покупателей продукции (работ, услуг);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 основные рынки сбыта;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• остатки готовой продукции на складе в стоимостном и натуральном выражении.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8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80215" y="508001"/>
            <a:ext cx="11506985" cy="26289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Конкурентная среда предприятия –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рыночное окружение предприятия, представленное субъектами хозяйствования разных форм собственности и принадлежности, которые занимаются подобной сферой деятельности и имеют значительные конкурентные позиции на исследуемом рынке.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78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42507" y="342901"/>
            <a:ext cx="11506985" cy="6349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Источники информации о конкурентах</a:t>
            </a:r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1. Посещение специализированных выставок.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2. Всестороннее изучение приобретенного товара,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3. Ознакомление с отчетами предприятия-конкурента,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4. Присутствие на собраниях акционеров.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5. Беседы со служителями и торговыми агентами предприятий.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6. Анализ рекламы.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7. Сообщения в СМИ.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8. Ознакомление с документами профессиональных исследователей.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9. Данные специализированных фирм.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10. Другие источники.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29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80215" y="508000"/>
            <a:ext cx="11506985" cy="61341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Система анализа информации о конкурентах –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это определенный набор методов анализа полученных данных, в основе которого лежит статистический банк данных и банк моделей.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Статистический банк данных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– это совокупность современных методик обработки информации о количественных изменениях, придерживаясь которых можно установить взаимосвязь и взаимозависимость между факторами, которые влияют на исследуемый экономический процесс и его результативность.</a:t>
            </a: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i="1" dirty="0">
                <a:latin typeface="Cambria" panose="02040503050406030204" pitchFamily="18" charset="0"/>
                <a:ea typeface="Cambria" panose="02040503050406030204" pitchFamily="18" charset="0"/>
              </a:rPr>
              <a:t>Банк моделей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– это совокупность механизмов и методологических инструментов, с помощью которых можно охарактеризовать ситуацию в границах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1451525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42507" y="342901"/>
            <a:ext cx="11506985" cy="6349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>
              <a:lnSpc>
                <a:spcPct val="15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Направления диагностики конкурентной среды предприятия: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540385" algn="l"/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емкость рынка;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540385" algn="l"/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количество сегментов;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540385" algn="l"/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потенциал;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540385" algn="l"/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маркетинг;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540385" algn="l"/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возможности сбыта;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540385" algn="l"/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полученный доход;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540385" algn="l"/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возможности товародвижения;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540385" algn="l"/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производственные расходы;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540385" algn="l"/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полученная прибыль;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540385" algn="l"/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перспективы развития.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55600" algn="just">
              <a:lnSpc>
                <a:spcPct val="150000"/>
              </a:lnSpc>
              <a:tabLst>
                <a:tab pos="533400" algn="l"/>
                <a:tab pos="4719638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61737" y="483508"/>
            <a:ext cx="11468525" cy="25263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>
              <a:lnSpc>
                <a:spcPct val="15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Диагностика (от греч.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diagnostikos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– способный распознавать) – это установление и изучение признаков, характеризующих состояние организмов, систем, машин, для предсказания возможных отклонений и предотвращения нарушений нормального режима их работы,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021885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42507" y="342901"/>
            <a:ext cx="11506985" cy="2844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К</a:t>
            </a: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онкурентные силы (по М. Портеру):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1) соперничество между фирмами внутри отрасли;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2) попытки компаний других отраслей завоевать покупателей своими товарами;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3) возможность появления новых конкурентов внутри отрасли;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4) способность поставщиков диктовать свои условия фирме;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5) способность потребителей продукции диктовать свои условия.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55600" algn="just">
              <a:lnSpc>
                <a:spcPct val="100000"/>
              </a:lnSpc>
              <a:tabLst>
                <a:tab pos="533400" algn="l"/>
                <a:tab pos="4719638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Google Shape;163;p17">
            <a:extLst>
              <a:ext uri="{FF2B5EF4-FFF2-40B4-BE49-F238E27FC236}">
                <a16:creationId xmlns:a16="http://schemas.microsoft.com/office/drawing/2014/main" id="{E47DE6BF-5BE6-4C0C-A450-EEDB25EAFE3A}"/>
              </a:ext>
            </a:extLst>
          </p:cNvPr>
          <p:cNvSpPr txBox="1">
            <a:spLocks/>
          </p:cNvSpPr>
          <p:nvPr/>
        </p:nvSpPr>
        <p:spPr>
          <a:xfrm>
            <a:off x="342507" y="4178300"/>
            <a:ext cx="11506985" cy="20955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виды конкуренции:</a:t>
            </a: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жесткая;</a:t>
            </a: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интенсивная;</a:t>
            </a: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нормально-замедленная;</a:t>
            </a: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привлекательно-слабая.</a:t>
            </a:r>
          </a:p>
          <a:p>
            <a:pPr indent="355600" algn="just">
              <a:lnSpc>
                <a:spcPct val="100000"/>
              </a:lnSpc>
              <a:tabLst>
                <a:tab pos="533400" algn="l"/>
                <a:tab pos="4719638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28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42506" y="355601"/>
            <a:ext cx="11506985" cy="28574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Факторы влияния на конкурентоспособность предприятия</a:t>
            </a: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1) показатели эффективности производства;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2) показатели конкурентного потенциала предприятия;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3) показатели финансового положения предприятия;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4) показатели эффективности сбыта и продвижения товара;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5) показатели социальной эффективности;</a:t>
            </a: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6) показатели экологичности производства.</a:t>
            </a:r>
          </a:p>
          <a:p>
            <a:pPr indent="450215" algn="just">
              <a:lnSpc>
                <a:spcPct val="100000"/>
              </a:lnSpc>
              <a:tabLst>
                <a:tab pos="4720590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C9CA2-BAFD-4731-A60C-E81CCB0F6152}"/>
              </a:ext>
            </a:extLst>
          </p:cNvPr>
          <p:cNvSpPr txBox="1"/>
          <p:nvPr/>
        </p:nvSpPr>
        <p:spPr>
          <a:xfrm>
            <a:off x="622299" y="3979854"/>
            <a:ext cx="10947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Методы оценки конкурентоспособности предприятия:</a:t>
            </a:r>
          </a:p>
          <a:p>
            <a:pPr indent="450215" algn="just"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метод разниц;</a:t>
            </a:r>
          </a:p>
          <a:p>
            <a:pPr indent="450215" algn="just"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метод рангов;</a:t>
            </a:r>
          </a:p>
          <a:p>
            <a:pPr indent="450215" algn="just"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метод баллов;</a:t>
            </a:r>
          </a:p>
          <a:p>
            <a:pPr indent="450215" algn="just"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метод эталона.</a:t>
            </a:r>
          </a:p>
        </p:txBody>
      </p:sp>
    </p:spTree>
    <p:extLst>
      <p:ext uri="{BB962C8B-B14F-4D97-AF65-F5344CB8AC3E}">
        <p14:creationId xmlns:p14="http://schemas.microsoft.com/office/powerpoint/2010/main" val="37236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8340B33-B032-41B8-9381-665842327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759985"/>
              </p:ext>
            </p:extLst>
          </p:nvPr>
        </p:nvGraphicFramePr>
        <p:xfrm>
          <a:off x="171450" y="620895"/>
          <a:ext cx="11849100" cy="4663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26095">
                  <a:extLst>
                    <a:ext uri="{9D8B030D-6E8A-4147-A177-3AD203B41FA5}">
                      <a16:colId xmlns:a16="http://schemas.microsoft.com/office/drawing/2014/main" val="2439998088"/>
                    </a:ext>
                  </a:extLst>
                </a:gridCol>
                <a:gridCol w="9323005">
                  <a:extLst>
                    <a:ext uri="{9D8B030D-6E8A-4147-A177-3AD203B41FA5}">
                      <a16:colId xmlns:a16="http://schemas.microsoft.com/office/drawing/2014/main" val="1647101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Определение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2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Н. Г. Гавриленко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0000" algn="l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Диагностика – учение о методах и принципах распознавания дисфункций и постановки диагноза или процесс постановки диагноза анализируемому объекту в целях повышения эффективности его функционирования, повышения его жизнеспособности в условиях свободной конкуренции, свободного нерегулируемого рынка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96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С. А. Матвеева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0000" algn="l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Диагностика предприятия – это система научных знаний и область практической деятельности, которые имеют целью исследование экономических процессов, выявление сильных и слабых сторон предприятия, определение способов улучшения сложившейся ситуации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1480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60EE09-C95B-4C85-A233-552FA8535CFE}"/>
              </a:ext>
            </a:extLst>
          </p:cNvPr>
          <p:cNvSpPr txBox="1"/>
          <p:nvPr/>
        </p:nvSpPr>
        <p:spPr>
          <a:xfrm>
            <a:off x="3048930" y="65049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Определения термина «диагностика»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466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8340B33-B032-41B8-9381-665842327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72309"/>
              </p:ext>
            </p:extLst>
          </p:nvPr>
        </p:nvGraphicFramePr>
        <p:xfrm>
          <a:off x="171450" y="582961"/>
          <a:ext cx="11849100" cy="6126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26095">
                  <a:extLst>
                    <a:ext uri="{9D8B030D-6E8A-4147-A177-3AD203B41FA5}">
                      <a16:colId xmlns:a16="http://schemas.microsoft.com/office/drawing/2014/main" val="2439998088"/>
                    </a:ext>
                  </a:extLst>
                </a:gridCol>
                <a:gridCol w="9323005">
                  <a:extLst>
                    <a:ext uri="{9D8B030D-6E8A-4147-A177-3AD203B41FA5}">
                      <a16:colId xmlns:a16="http://schemas.microsoft.com/office/drawing/2014/main" val="1647101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Определение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2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В. И. Титов;</a:t>
                      </a:r>
                    </a:p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Т. Б. Бердникова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Диагностика – установление и изучение признаков, влияющих на производственную деятельность, измерение основных характеристик, отражающих состояние машин, приборов, технических систем, экономики и финансов хозяйствующего субъекта для предсказания возможных отклонений от устойчивых и стандартных значений и предотвращения нарушений нормального режима работы. Диагностика включает определение оценочных признаков, выбор методов их измерения и характеристику этих признаков по определенным принципам, оценку выявленных отклонений от стандартных, общепринятых значений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15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И. А. Либерман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Диагностика – это первый вид анализа, определяющий ситуации, в которых находится предприятие, т.е. выявляющий обстоятельства, воздействующие на весь ход его производственной, хозяйственной и финансовой деятельности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7046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60EE09-C95B-4C85-A233-552FA8535CFE}"/>
              </a:ext>
            </a:extLst>
          </p:cNvPr>
          <p:cNvSpPr txBox="1"/>
          <p:nvPr/>
        </p:nvSpPr>
        <p:spPr>
          <a:xfrm>
            <a:off x="3048930" y="52349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Определения термина «диагностика»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482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8340B33-B032-41B8-9381-665842327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12617"/>
              </p:ext>
            </p:extLst>
          </p:nvPr>
        </p:nvGraphicFramePr>
        <p:xfrm>
          <a:off x="171450" y="582961"/>
          <a:ext cx="11849100" cy="5394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26095">
                  <a:extLst>
                    <a:ext uri="{9D8B030D-6E8A-4147-A177-3AD203B41FA5}">
                      <a16:colId xmlns:a16="http://schemas.microsoft.com/office/drawing/2014/main" val="2439998088"/>
                    </a:ext>
                  </a:extLst>
                </a:gridCol>
                <a:gridCol w="9323005">
                  <a:extLst>
                    <a:ext uri="{9D8B030D-6E8A-4147-A177-3AD203B41FA5}">
                      <a16:colId xmlns:a16="http://schemas.microsoft.com/office/drawing/2014/main" val="1647101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Определение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2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А. А. Бачурин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Диагностический анализ – способ установления характера нарушений нормального хода экономических процессов, на основе типичных признаков, свойственных только данному нарушению. Знание признака позволяет быстро и довольно точно установить характер нарушений, не производя непосредственных измерений, т.е. без действий, которые требуют дополнительного времени и средств. Диагностический анализ может выступать в качестве предварительного этапа при анализе сильных и слабых сторон организации, угроз и ее возможностей в составлении стратегии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15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О. В. Шнайдер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Диагностика – совокупность исследований по определению целей функционирования предприятия, способов их достижения и выявления недостатков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7046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60EE09-C95B-4C85-A233-552FA8535CFE}"/>
              </a:ext>
            </a:extLst>
          </p:cNvPr>
          <p:cNvSpPr txBox="1"/>
          <p:nvPr/>
        </p:nvSpPr>
        <p:spPr>
          <a:xfrm>
            <a:off x="3048930" y="52349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Определения термина «диагностика»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885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8340B33-B032-41B8-9381-665842327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49591"/>
              </p:ext>
            </p:extLst>
          </p:nvPr>
        </p:nvGraphicFramePr>
        <p:xfrm>
          <a:off x="88900" y="461665"/>
          <a:ext cx="11976100" cy="61315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439998088"/>
                    </a:ext>
                  </a:extLst>
                </a:gridCol>
                <a:gridCol w="3975100">
                  <a:extLst>
                    <a:ext uri="{9D8B030D-6E8A-4147-A177-3AD203B41FA5}">
                      <a16:colId xmlns:a16="http://schemas.microsoft.com/office/drawing/2014/main" val="1647101667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1553843903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1340655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Методы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Результаты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2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Оценочная 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Определение соответствия состояния экономики предприятия ее целевым параметрам и потенциальным возможностям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l">
                        <a:buFont typeface="Cambria" panose="02040503050406030204" pitchFamily="18" charset="0"/>
                        <a:buChar char="–"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экспертных оценок</a:t>
                      </a:r>
                    </a:p>
                    <a:p>
                      <a:pPr marL="266700" indent="-266700" algn="l">
                        <a:buFont typeface="Cambria" panose="02040503050406030204" pitchFamily="18" charset="0"/>
                        <a:buChar char="–"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рейтинговой оценки</a:t>
                      </a:r>
                    </a:p>
                    <a:p>
                      <a:pPr marL="266700" indent="-266700" algn="l">
                        <a:buFont typeface="Cambria" panose="02040503050406030204" pitchFamily="18" charset="0"/>
                        <a:buChar char="–"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сравнения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Cambria" panose="02040503050406030204" pitchFamily="18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определение степени достижения поставленных целей</a:t>
                      </a:r>
                    </a:p>
                    <a:p>
                      <a:pPr marL="342900" indent="-342900" algn="l">
                        <a:buFont typeface="Cambria" panose="02040503050406030204" pitchFamily="18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выявление проблемных сторон деятельности</a:t>
                      </a:r>
                    </a:p>
                    <a:p>
                      <a:pPr marL="342900" indent="-342900" algn="l">
                        <a:buFont typeface="Cambria" panose="02040503050406030204" pitchFamily="18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утверждение дальнейших направлений исследования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15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i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Диагности-ческая</a:t>
                      </a:r>
                      <a:r>
                        <a:rPr lang="ru-RU" sz="18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Исследование причин отклонения от целевых параметров и выявление признаков несоответствия фактического состояния объекта запланированному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>
                        <a:buFont typeface="Cambria" panose="02040503050406030204" pitchFamily="18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экономико-математические методы</a:t>
                      </a:r>
                    </a:p>
                    <a:p>
                      <a:pPr marL="266700" indent="-266700" algn="l" defTabSz="914400" rtl="0" eaLnBrk="1" latinLnBrk="0" hangingPunct="1">
                        <a:buFont typeface="Cambria" panose="02040503050406030204" pitchFamily="18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детерминированный факторный анализ</a:t>
                      </a:r>
                    </a:p>
                    <a:p>
                      <a:pPr marL="266700" indent="-266700" algn="l" defTabSz="914400" rtl="0" eaLnBrk="1" latinLnBrk="0" hangingPunct="1">
                        <a:buFont typeface="Cambria" panose="02040503050406030204" pitchFamily="18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эвристические методы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Cambria" panose="02040503050406030204" pitchFamily="18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построение моделей зависимости результатов деятельности от определенных факторов</a:t>
                      </a:r>
                    </a:p>
                    <a:p>
                      <a:pPr marL="342900" indent="-342900" algn="l" defTabSz="914400" rtl="0" eaLnBrk="1" latinLnBrk="0" hangingPunct="1">
                        <a:buFont typeface="Cambria" panose="02040503050406030204" pitchFamily="18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составление прогнозов развития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70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Поисковая 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Обоснование рекомендаций по достижению исследуемым предприятием желаемых результатов (состояний), а также выявление и мобилизация резервов для повышения эффективности деятельности предприятия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l">
                        <a:buFont typeface="Cambria" panose="02040503050406030204" pitchFamily="18" charset="0"/>
                        <a:buChar char="–"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эвристические</a:t>
                      </a:r>
                    </a:p>
                    <a:p>
                      <a:pPr marL="266700" indent="-266700" algn="l">
                        <a:buFont typeface="Cambria" panose="02040503050406030204" pitchFamily="18" charset="0"/>
                        <a:buChar char="–"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рейтингового анализа</a:t>
                      </a:r>
                    </a:p>
                    <a:p>
                      <a:pPr marL="266700" indent="-266700" algn="l">
                        <a:buFont typeface="Cambria" panose="02040503050406030204" pitchFamily="18" charset="0"/>
                        <a:buChar char="–"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сравнения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Cambria" panose="02040503050406030204" pitchFamily="18" charset="0"/>
                        <a:buChar char="–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основа для принятия альтернативных управленческих решений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7032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60EE09-C95B-4C85-A233-552FA8535CFE}"/>
              </a:ext>
            </a:extLst>
          </p:cNvPr>
          <p:cNvSpPr txBox="1"/>
          <p:nvPr/>
        </p:nvSpPr>
        <p:spPr>
          <a:xfrm>
            <a:off x="3048930" y="0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Функции анализа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017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361737" y="347805"/>
            <a:ext cx="11468525" cy="616239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>
              <a:lnSpc>
                <a:spcPct val="15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Этапы осуществления оценочной функции: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П</a:t>
            </a: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остановка целей аналитического исследования.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720590" algn="l"/>
              </a:tabLst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Сбор и оценка информации.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П</a:t>
            </a: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редоставление общей характеристики объекта исследования.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И</a:t>
            </a: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зучение состояния и тенденций экономического развития предприятия.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Р</a:t>
            </a: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азработка и обоснование системы оценочных показателей, характеризующих объект исследования.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С</a:t>
            </a: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опоставление итоговых показателей с расчетными для оценки степени достижения поставленных целей.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720590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О</a:t>
            </a: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пределение проблемных сторон в деятельности предприятия.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50000"/>
              </a:lnSpc>
              <a:spcBef>
                <a:spcPts val="0"/>
              </a:spcBef>
              <a:tabLst>
                <a:tab pos="723900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5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7">
            <a:extLst>
              <a:ext uri="{FF2B5EF4-FFF2-40B4-BE49-F238E27FC236}">
                <a16:creationId xmlns:a16="http://schemas.microsoft.com/office/drawing/2014/main" id="{EBD25DEE-8302-44E5-9C1B-4D51E48A8159}"/>
              </a:ext>
            </a:extLst>
          </p:cNvPr>
          <p:cNvSpPr txBox="1">
            <a:spLocks/>
          </p:cNvSpPr>
          <p:nvPr/>
        </p:nvSpPr>
        <p:spPr>
          <a:xfrm>
            <a:off x="412537" y="254907"/>
            <a:ext cx="11588963" cy="616239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>
              <a:lnSpc>
                <a:spcPct val="15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Характерные черты диагностического анализа:</a:t>
            </a:r>
          </a:p>
          <a:p>
            <a:pPr indent="355600" algn="l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позволяет выявить нарушения по характерным признакам;</a:t>
            </a:r>
          </a:p>
          <a:p>
            <a:pPr indent="355600" algn="l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быстрота проведения;</a:t>
            </a:r>
          </a:p>
          <a:p>
            <a:pPr indent="355600" algn="l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эффективен при использовании незначительного объема информации;</a:t>
            </a:r>
          </a:p>
          <a:p>
            <a:pPr indent="355600" algn="l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дает возможность принятия управленческих решений уже на предварительном этапе анализа;</a:t>
            </a:r>
          </a:p>
          <a:p>
            <a:pPr indent="355600" algn="l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тесно связан с такими функциями управления, как прогнозирование и контроль;</a:t>
            </a:r>
          </a:p>
          <a:p>
            <a:pPr indent="355600" algn="l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включает анализ факторов не только внутренней, но и внешней среды;</a:t>
            </a:r>
          </a:p>
          <a:p>
            <a:pPr indent="355600" algn="l">
              <a:lnSpc>
                <a:spcPct val="150000"/>
              </a:lnSpc>
              <a:tabLst>
                <a:tab pos="533400" algn="l"/>
                <a:tab pos="4719638" algn="l"/>
              </a:tabLs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</a:rPr>
              <a:t>- позволяет предсказать и предотвратить нарушения в деятельности предприятий.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72059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50000"/>
              </a:lnSpc>
              <a:spcBef>
                <a:spcPts val="0"/>
              </a:spcBef>
              <a:tabLst>
                <a:tab pos="723900" algn="l"/>
              </a:tabLst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64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1807</Words>
  <Application>Microsoft Office PowerPoint</Application>
  <PresentationFormat>Широкоэкранный</PresentationFormat>
  <Paragraphs>203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Скрипниченко</dc:creator>
  <cp:lastModifiedBy>Юрий Скрипниченко</cp:lastModifiedBy>
  <cp:revision>21</cp:revision>
  <dcterms:created xsi:type="dcterms:W3CDTF">2023-11-22T09:16:12Z</dcterms:created>
  <dcterms:modified xsi:type="dcterms:W3CDTF">2023-12-06T09:38:58Z</dcterms:modified>
</cp:coreProperties>
</file>